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5" r:id="rId6"/>
    <p:sldId id="267" r:id="rId7"/>
    <p:sldId id="264" r:id="rId8"/>
    <p:sldId id="268" r:id="rId9"/>
    <p:sldId id="273" r:id="rId10"/>
    <p:sldId id="274" r:id="rId11"/>
    <p:sldId id="266" r:id="rId12"/>
    <p:sldId id="269" r:id="rId13"/>
    <p:sldId id="270" r:id="rId14"/>
    <p:sldId id="271" r:id="rId15"/>
    <p:sldId id="272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39B115-AB30-42F1-A078-284670A1688B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9C9EAABC-15E4-4295-BE33-1E7E20755950}">
      <dgm:prSet phldrT="[Text]"/>
      <dgm:spPr/>
      <dgm:t>
        <a:bodyPr/>
        <a:lstStyle/>
        <a:p>
          <a:r>
            <a:rPr lang="en-NZ" dirty="0"/>
            <a:t>modalities/ </a:t>
          </a:r>
          <a:r>
            <a:rPr lang="en-NZ" dirty="0" smtClean="0"/>
            <a:t>rules/ executive function</a:t>
          </a:r>
          <a:endParaRPr lang="en-NZ" dirty="0"/>
        </a:p>
      </dgm:t>
    </dgm:pt>
    <dgm:pt modelId="{B92718CF-7AFF-4D20-B8AF-811D66AD94CF}" type="parTrans" cxnId="{B65C3557-BB37-428C-BD34-F58C661B4FE0}">
      <dgm:prSet/>
      <dgm:spPr/>
      <dgm:t>
        <a:bodyPr/>
        <a:lstStyle/>
        <a:p>
          <a:endParaRPr lang="en-NZ"/>
        </a:p>
      </dgm:t>
    </dgm:pt>
    <dgm:pt modelId="{D2DA2D7F-DA2E-4823-AB98-6B9A79D57227}" type="sibTrans" cxnId="{B65C3557-BB37-428C-BD34-F58C661B4FE0}">
      <dgm:prSet/>
      <dgm:spPr/>
      <dgm:t>
        <a:bodyPr/>
        <a:lstStyle/>
        <a:p>
          <a:endParaRPr lang="en-NZ"/>
        </a:p>
      </dgm:t>
    </dgm:pt>
    <dgm:pt modelId="{E759AA19-2F9A-4A69-9294-17EEB8A1B566}">
      <dgm:prSet phldrT="[Text]"/>
      <dgm:spPr/>
      <dgm:t>
        <a:bodyPr/>
        <a:lstStyle/>
        <a:p>
          <a:r>
            <a:rPr lang="en-NZ" dirty="0"/>
            <a:t>rents/ </a:t>
          </a:r>
          <a:r>
            <a:rPr lang="en-NZ" dirty="0" smtClean="0"/>
            <a:t>resources/ finances</a:t>
          </a:r>
          <a:endParaRPr lang="en-NZ" dirty="0"/>
        </a:p>
      </dgm:t>
    </dgm:pt>
    <dgm:pt modelId="{EC98954E-2EA7-48AA-8846-9ED877053954}" type="parTrans" cxnId="{2FC2BAFA-F162-4D06-8686-06AA62D3D939}">
      <dgm:prSet/>
      <dgm:spPr/>
      <dgm:t>
        <a:bodyPr/>
        <a:lstStyle/>
        <a:p>
          <a:endParaRPr lang="en-NZ"/>
        </a:p>
      </dgm:t>
    </dgm:pt>
    <dgm:pt modelId="{E74F60B8-FDF9-4BE5-80B2-D2DD269106E4}" type="sibTrans" cxnId="{2FC2BAFA-F162-4D06-8686-06AA62D3D939}">
      <dgm:prSet/>
      <dgm:spPr/>
      <dgm:t>
        <a:bodyPr/>
        <a:lstStyle/>
        <a:p>
          <a:endParaRPr lang="en-NZ"/>
        </a:p>
      </dgm:t>
    </dgm:pt>
    <dgm:pt modelId="{5B5F4695-E170-4141-BAF5-E0B08FFA5F4A}">
      <dgm:prSet phldrT="[Text]"/>
      <dgm:spPr/>
      <dgm:t>
        <a:bodyPr/>
        <a:lstStyle/>
        <a:p>
          <a:r>
            <a:rPr lang="en-NZ" dirty="0"/>
            <a:t>roles/ </a:t>
          </a:r>
          <a:r>
            <a:rPr lang="en-NZ" dirty="0" smtClean="0"/>
            <a:t>enrolments/ relationships/ political agency</a:t>
          </a:r>
          <a:endParaRPr lang="en-NZ" dirty="0"/>
        </a:p>
      </dgm:t>
    </dgm:pt>
    <dgm:pt modelId="{0747628C-129B-40AA-9450-5D8833E9E851}" type="parTrans" cxnId="{D68C1343-B56E-4E0B-A0BC-4D9BC5CA5371}">
      <dgm:prSet/>
      <dgm:spPr/>
      <dgm:t>
        <a:bodyPr/>
        <a:lstStyle/>
        <a:p>
          <a:endParaRPr lang="en-NZ"/>
        </a:p>
      </dgm:t>
    </dgm:pt>
    <dgm:pt modelId="{24511299-1913-4005-8B66-1DECE04656AD}" type="sibTrans" cxnId="{D68C1343-B56E-4E0B-A0BC-4D9BC5CA5371}">
      <dgm:prSet/>
      <dgm:spPr/>
      <dgm:t>
        <a:bodyPr/>
        <a:lstStyle/>
        <a:p>
          <a:endParaRPr lang="en-NZ"/>
        </a:p>
      </dgm:t>
    </dgm:pt>
    <dgm:pt modelId="{3A4EAB6B-5575-4008-B144-9264C8D2EF1C}" type="pres">
      <dgm:prSet presAssocID="{6739B115-AB30-42F1-A078-284670A1688B}" presName="compositeShape" presStyleCnt="0">
        <dgm:presLayoutVars>
          <dgm:chMax val="7"/>
          <dgm:dir/>
          <dgm:resizeHandles val="exact"/>
        </dgm:presLayoutVars>
      </dgm:prSet>
      <dgm:spPr/>
    </dgm:pt>
    <dgm:pt modelId="{EC05D4AC-C5FC-47EC-B0A7-F249CDEEFAB7}" type="pres">
      <dgm:prSet presAssocID="{9C9EAABC-15E4-4295-BE33-1E7E20755950}" presName="circ1" presStyleLbl="vennNode1" presStyleIdx="0" presStyleCnt="3" custLinFactNeighborX="1058" custLinFactNeighborY="562"/>
      <dgm:spPr/>
      <dgm:t>
        <a:bodyPr/>
        <a:lstStyle/>
        <a:p>
          <a:endParaRPr lang="en-NZ"/>
        </a:p>
      </dgm:t>
    </dgm:pt>
    <dgm:pt modelId="{8D2CAF10-891B-48FC-92CD-3CBD7BAE6F77}" type="pres">
      <dgm:prSet presAssocID="{9C9EAABC-15E4-4295-BE33-1E7E2075595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124077CF-4F48-4B42-BF35-70F57435CB74}" type="pres">
      <dgm:prSet presAssocID="{E759AA19-2F9A-4A69-9294-17EEB8A1B566}" presName="circ2" presStyleLbl="vennNode1" presStyleIdx="1" presStyleCnt="3"/>
      <dgm:spPr/>
      <dgm:t>
        <a:bodyPr/>
        <a:lstStyle/>
        <a:p>
          <a:endParaRPr lang="en-NZ"/>
        </a:p>
      </dgm:t>
    </dgm:pt>
    <dgm:pt modelId="{9269D897-BFFD-4F54-B3D1-02DA7705C7EF}" type="pres">
      <dgm:prSet presAssocID="{E759AA19-2F9A-4A69-9294-17EEB8A1B56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1D680BC6-01C8-433C-9CC4-FDC0993829D4}" type="pres">
      <dgm:prSet presAssocID="{5B5F4695-E170-4141-BAF5-E0B08FFA5F4A}" presName="circ3" presStyleLbl="vennNode1" presStyleIdx="2" presStyleCnt="3"/>
      <dgm:spPr/>
      <dgm:t>
        <a:bodyPr/>
        <a:lstStyle/>
        <a:p>
          <a:endParaRPr lang="en-NZ"/>
        </a:p>
      </dgm:t>
    </dgm:pt>
    <dgm:pt modelId="{1B90F2A3-C3D1-4C07-849C-7B30D7A85654}" type="pres">
      <dgm:prSet presAssocID="{5B5F4695-E170-4141-BAF5-E0B08FFA5F4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C8CEF1BD-B075-459B-86A4-7C8330DCFF4D}" type="presOf" srcId="{5B5F4695-E170-4141-BAF5-E0B08FFA5F4A}" destId="{1D680BC6-01C8-433C-9CC4-FDC0993829D4}" srcOrd="0" destOrd="0" presId="urn:microsoft.com/office/officeart/2005/8/layout/venn1"/>
    <dgm:cxn modelId="{B65C3557-BB37-428C-BD34-F58C661B4FE0}" srcId="{6739B115-AB30-42F1-A078-284670A1688B}" destId="{9C9EAABC-15E4-4295-BE33-1E7E20755950}" srcOrd="0" destOrd="0" parTransId="{B92718CF-7AFF-4D20-B8AF-811D66AD94CF}" sibTransId="{D2DA2D7F-DA2E-4823-AB98-6B9A79D57227}"/>
    <dgm:cxn modelId="{2FC2BAFA-F162-4D06-8686-06AA62D3D939}" srcId="{6739B115-AB30-42F1-A078-284670A1688B}" destId="{E759AA19-2F9A-4A69-9294-17EEB8A1B566}" srcOrd="1" destOrd="0" parTransId="{EC98954E-2EA7-48AA-8846-9ED877053954}" sibTransId="{E74F60B8-FDF9-4BE5-80B2-D2DD269106E4}"/>
    <dgm:cxn modelId="{953AB7E9-1185-4C32-A4B5-42ED32B18255}" type="presOf" srcId="{6739B115-AB30-42F1-A078-284670A1688B}" destId="{3A4EAB6B-5575-4008-B144-9264C8D2EF1C}" srcOrd="0" destOrd="0" presId="urn:microsoft.com/office/officeart/2005/8/layout/venn1"/>
    <dgm:cxn modelId="{F73D5D89-F36F-48EF-890D-2F19314F6882}" type="presOf" srcId="{9C9EAABC-15E4-4295-BE33-1E7E20755950}" destId="{8D2CAF10-891B-48FC-92CD-3CBD7BAE6F77}" srcOrd="1" destOrd="0" presId="urn:microsoft.com/office/officeart/2005/8/layout/venn1"/>
    <dgm:cxn modelId="{48D1A562-8865-4A85-950F-09F660F346A2}" type="presOf" srcId="{5B5F4695-E170-4141-BAF5-E0B08FFA5F4A}" destId="{1B90F2A3-C3D1-4C07-849C-7B30D7A85654}" srcOrd="1" destOrd="0" presId="urn:microsoft.com/office/officeart/2005/8/layout/venn1"/>
    <dgm:cxn modelId="{E7505C6C-F198-46F9-B25F-BDB3E1A57329}" type="presOf" srcId="{9C9EAABC-15E4-4295-BE33-1E7E20755950}" destId="{EC05D4AC-C5FC-47EC-B0A7-F249CDEEFAB7}" srcOrd="0" destOrd="0" presId="urn:microsoft.com/office/officeart/2005/8/layout/venn1"/>
    <dgm:cxn modelId="{AE5D9B49-A772-43A9-ACD1-952BFA654C12}" type="presOf" srcId="{E759AA19-2F9A-4A69-9294-17EEB8A1B566}" destId="{124077CF-4F48-4B42-BF35-70F57435CB74}" srcOrd="0" destOrd="0" presId="urn:microsoft.com/office/officeart/2005/8/layout/venn1"/>
    <dgm:cxn modelId="{D68C1343-B56E-4E0B-A0BC-4D9BC5CA5371}" srcId="{6739B115-AB30-42F1-A078-284670A1688B}" destId="{5B5F4695-E170-4141-BAF5-E0B08FFA5F4A}" srcOrd="2" destOrd="0" parTransId="{0747628C-129B-40AA-9450-5D8833E9E851}" sibTransId="{24511299-1913-4005-8B66-1DECE04656AD}"/>
    <dgm:cxn modelId="{4B67CA9E-6E5D-4DF5-AE42-DCB5D7445286}" type="presOf" srcId="{E759AA19-2F9A-4A69-9294-17EEB8A1B566}" destId="{9269D897-BFFD-4F54-B3D1-02DA7705C7EF}" srcOrd="1" destOrd="0" presId="urn:microsoft.com/office/officeart/2005/8/layout/venn1"/>
    <dgm:cxn modelId="{113020E4-2E1B-4977-97FF-7AA9C598CAD8}" type="presParOf" srcId="{3A4EAB6B-5575-4008-B144-9264C8D2EF1C}" destId="{EC05D4AC-C5FC-47EC-B0A7-F249CDEEFAB7}" srcOrd="0" destOrd="0" presId="urn:microsoft.com/office/officeart/2005/8/layout/venn1"/>
    <dgm:cxn modelId="{A6E5DD4C-A07B-4CE8-9A21-16659E750F52}" type="presParOf" srcId="{3A4EAB6B-5575-4008-B144-9264C8D2EF1C}" destId="{8D2CAF10-891B-48FC-92CD-3CBD7BAE6F77}" srcOrd="1" destOrd="0" presId="urn:microsoft.com/office/officeart/2005/8/layout/venn1"/>
    <dgm:cxn modelId="{2CBAF5F3-4803-46BD-8542-85E9B688FF2D}" type="presParOf" srcId="{3A4EAB6B-5575-4008-B144-9264C8D2EF1C}" destId="{124077CF-4F48-4B42-BF35-70F57435CB74}" srcOrd="2" destOrd="0" presId="urn:microsoft.com/office/officeart/2005/8/layout/venn1"/>
    <dgm:cxn modelId="{E9B88373-7465-455A-80F5-DF71B6D50672}" type="presParOf" srcId="{3A4EAB6B-5575-4008-B144-9264C8D2EF1C}" destId="{9269D897-BFFD-4F54-B3D1-02DA7705C7EF}" srcOrd="3" destOrd="0" presId="urn:microsoft.com/office/officeart/2005/8/layout/venn1"/>
    <dgm:cxn modelId="{5B660A0F-F70C-4E99-97E0-0D5169F48255}" type="presParOf" srcId="{3A4EAB6B-5575-4008-B144-9264C8D2EF1C}" destId="{1D680BC6-01C8-433C-9CC4-FDC0993829D4}" srcOrd="4" destOrd="0" presId="urn:microsoft.com/office/officeart/2005/8/layout/venn1"/>
    <dgm:cxn modelId="{F5DA6710-143D-4363-9609-151D0AF30FA1}" type="presParOf" srcId="{3A4EAB6B-5575-4008-B144-9264C8D2EF1C}" destId="{1B90F2A3-C3D1-4C07-849C-7B30D7A8565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5D4AC-C5FC-47EC-B0A7-F249CDEEFAB7}">
      <dsp:nvSpPr>
        <dsp:cNvPr id="0" name=""/>
        <dsp:cNvSpPr/>
      </dsp:nvSpPr>
      <dsp:spPr>
        <a:xfrm>
          <a:off x="2520274" y="72003"/>
          <a:ext cx="2721902" cy="272190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100" kern="1200" dirty="0"/>
            <a:t>modalities/ </a:t>
          </a:r>
          <a:r>
            <a:rPr lang="en-NZ" sz="2100" kern="1200" dirty="0" smtClean="0"/>
            <a:t>rules/ executive function</a:t>
          </a:r>
          <a:endParaRPr lang="en-NZ" sz="2100" kern="1200" dirty="0"/>
        </a:p>
      </dsp:txBody>
      <dsp:txXfrm>
        <a:off x="2883194" y="548336"/>
        <a:ext cx="1996061" cy="1224856"/>
      </dsp:txXfrm>
    </dsp:sp>
    <dsp:sp modelId="{124077CF-4F48-4B42-BF35-70F57435CB74}">
      <dsp:nvSpPr>
        <dsp:cNvPr id="0" name=""/>
        <dsp:cNvSpPr/>
      </dsp:nvSpPr>
      <dsp:spPr>
        <a:xfrm>
          <a:off x="3473629" y="1757895"/>
          <a:ext cx="2721902" cy="272190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100" kern="1200" dirty="0"/>
            <a:t>rents/ </a:t>
          </a:r>
          <a:r>
            <a:rPr lang="en-NZ" sz="2100" kern="1200" dirty="0" smtClean="0"/>
            <a:t>resources/ finances</a:t>
          </a:r>
          <a:endParaRPr lang="en-NZ" sz="2100" kern="1200" dirty="0"/>
        </a:p>
      </dsp:txBody>
      <dsp:txXfrm>
        <a:off x="4306078" y="2461053"/>
        <a:ext cx="1633141" cy="1497046"/>
      </dsp:txXfrm>
    </dsp:sp>
    <dsp:sp modelId="{1D680BC6-01C8-433C-9CC4-FDC0993829D4}">
      <dsp:nvSpPr>
        <dsp:cNvPr id="0" name=""/>
        <dsp:cNvSpPr/>
      </dsp:nvSpPr>
      <dsp:spPr>
        <a:xfrm>
          <a:off x="1509323" y="1757895"/>
          <a:ext cx="2721902" cy="272190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100" kern="1200" dirty="0"/>
            <a:t>roles/ </a:t>
          </a:r>
          <a:r>
            <a:rPr lang="en-NZ" sz="2100" kern="1200" dirty="0" smtClean="0"/>
            <a:t>enrolments/ relationships/ political agency</a:t>
          </a:r>
          <a:endParaRPr lang="en-NZ" sz="2100" kern="1200" dirty="0"/>
        </a:p>
      </dsp:txBody>
      <dsp:txXfrm>
        <a:off x="1765636" y="2461053"/>
        <a:ext cx="1633141" cy="1497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2A3D-A499-4091-AED8-78D301AF3DCE}" type="datetimeFigureOut">
              <a:rPr lang="en-NZ" smtClean="0"/>
              <a:t>14/05/2014</a:t>
            </a:fld>
            <a:endParaRPr lang="en-N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34EAA1-D7D5-431E-977E-456CCAB89ABC}" type="slidenum">
              <a:rPr lang="en-NZ" smtClean="0"/>
              <a:t>‹#›</a:t>
            </a:fld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2A3D-A499-4091-AED8-78D301AF3DCE}" type="datetimeFigureOut">
              <a:rPr lang="en-NZ" smtClean="0"/>
              <a:t>14/05/2014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EAA1-D7D5-431E-977E-456CCAB89AB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2A3D-A499-4091-AED8-78D301AF3DCE}" type="datetimeFigureOut">
              <a:rPr lang="en-NZ" smtClean="0"/>
              <a:t>14/05/2014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EAA1-D7D5-431E-977E-456CCAB89AB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8C2A3D-A499-4091-AED8-78D301AF3DCE}" type="datetimeFigureOut">
              <a:rPr lang="en-NZ" smtClean="0"/>
              <a:t>14/05/2014</a:t>
            </a:fld>
            <a:endParaRPr lang="en-N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34EAA1-D7D5-431E-977E-456CCAB89ABC}" type="slidenum">
              <a:rPr lang="en-NZ" smtClean="0"/>
              <a:t>‹#›</a:t>
            </a:fld>
            <a:endParaRPr lang="en-N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2A3D-A499-4091-AED8-78D301AF3DCE}" type="datetimeFigureOut">
              <a:rPr lang="en-NZ" smtClean="0"/>
              <a:t>14/05/2014</a:t>
            </a:fld>
            <a:endParaRPr lang="en-N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34EAA1-D7D5-431E-977E-456CCAB89ABC}" type="slidenum">
              <a:rPr lang="en-NZ" smtClean="0"/>
              <a:t>‹#›</a:t>
            </a:fld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2A3D-A499-4091-AED8-78D301AF3DCE}" type="datetimeFigureOut">
              <a:rPr lang="en-NZ" smtClean="0"/>
              <a:t>14/05/2014</a:t>
            </a:fld>
            <a:endParaRPr lang="en-N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34EAA1-D7D5-431E-977E-456CCAB89ABC}" type="slidenum">
              <a:rPr lang="en-NZ" smtClean="0"/>
              <a:t>‹#›</a:t>
            </a:fld>
            <a:endParaRPr lang="en-N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2A3D-A499-4091-AED8-78D301AF3DCE}" type="datetimeFigureOut">
              <a:rPr lang="en-NZ" smtClean="0"/>
              <a:t>14/05/2014</a:t>
            </a:fld>
            <a:endParaRPr lang="en-N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34EAA1-D7D5-431E-977E-456CCAB89ABC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0C8C2A3D-A499-4091-AED8-78D301AF3DCE}" type="datetimeFigureOut">
              <a:rPr lang="en-NZ" smtClean="0"/>
              <a:t>14/05/2014</a:t>
            </a:fld>
            <a:endParaRPr lang="en-NZ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34EAA1-D7D5-431E-977E-456CCAB89ABC}" type="slidenum">
              <a:rPr lang="en-NZ" smtClean="0"/>
              <a:t>‹#›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2A3D-A499-4091-AED8-78D301AF3DCE}" type="datetimeFigureOut">
              <a:rPr lang="en-NZ" smtClean="0"/>
              <a:t>14/05/2014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EAA1-D7D5-431E-977E-456CCAB89AB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2A3D-A499-4091-AED8-78D301AF3DCE}" type="datetimeFigureOut">
              <a:rPr lang="en-NZ" smtClean="0"/>
              <a:t>14/05/2014</a:t>
            </a:fld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34EAA1-D7D5-431E-977E-456CCAB89ABC}" type="slidenum">
              <a:rPr lang="en-NZ" smtClean="0"/>
              <a:t>‹#›</a:t>
            </a:fld>
            <a:endParaRPr lang="en-N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2A3D-A499-4091-AED8-78D301AF3DCE}" type="datetimeFigureOut">
              <a:rPr lang="en-NZ" smtClean="0"/>
              <a:t>14/05/2014</a:t>
            </a:fld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34EAA1-D7D5-431E-977E-456CCAB89ABC}" type="slidenum">
              <a:rPr lang="en-NZ" smtClean="0"/>
              <a:t>‹#›</a:t>
            </a:fld>
            <a:endParaRPr lang="en-N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C2A3D-A499-4091-AED8-78D301AF3DCE}" type="datetimeFigureOut">
              <a:rPr lang="en-NZ" smtClean="0"/>
              <a:t>14/05/2014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4EAA1-D7D5-431E-977E-456CCAB89ABC}" type="slidenum">
              <a:rPr lang="en-NZ" smtClean="0"/>
              <a:t>‹#›</a:t>
            </a:fld>
            <a:endParaRPr lang="en-N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48680"/>
            <a:ext cx="7249616" cy="3108919"/>
          </a:xfrm>
        </p:spPr>
        <p:txBody>
          <a:bodyPr>
            <a:normAutofit/>
          </a:bodyPr>
          <a:lstStyle/>
          <a:p>
            <a:r>
              <a:rPr lang="en-NZ" sz="5400" dirty="0" smtClean="0"/>
              <a:t>Conflict, Politics, institutions</a:t>
            </a:r>
            <a:endParaRPr lang="en-NZ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899400"/>
          </a:xfrm>
        </p:spPr>
        <p:txBody>
          <a:bodyPr>
            <a:normAutofit lnSpcReduction="10000"/>
          </a:bodyPr>
          <a:lstStyle/>
          <a:p>
            <a:r>
              <a:rPr lang="en-NZ" sz="2400" b="1" dirty="0" smtClean="0"/>
              <a:t>Tensions in analysis, and lessons from Cambodia and the Pacific</a:t>
            </a:r>
          </a:p>
          <a:p>
            <a:endParaRPr lang="en-NZ" b="1" dirty="0"/>
          </a:p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sz="2400" dirty="0" smtClean="0"/>
              <a:t>David Craig and Doug Porter 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129494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8080821" cy="576064"/>
          </a:xfrm>
        </p:spPr>
        <p:txBody>
          <a:bodyPr/>
          <a:lstStyle/>
          <a:p>
            <a:r>
              <a:rPr lang="en-NZ" dirty="0" smtClean="0"/>
              <a:t>Intervention: RAMSI</a:t>
            </a:r>
            <a:endParaRPr lang="en-NZ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3888433" cy="4976642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437112"/>
            <a:ext cx="2769538" cy="1800200"/>
          </a:xfrm>
        </p:spPr>
      </p:pic>
      <p:pic>
        <p:nvPicPr>
          <p:cNvPr id="8" name="Picture 6" descr="6e4800e359a230bb9d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1268760"/>
            <a:ext cx="2016224" cy="3028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374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NZ" dirty="0" smtClean="0"/>
              <a:t>Geopolitics and the </a:t>
            </a:r>
            <a:r>
              <a:rPr lang="en-NZ" dirty="0" smtClean="0">
                <a:solidFill>
                  <a:srgbClr val="FFC000"/>
                </a:solidFill>
              </a:rPr>
              <a:t>primacy of provisioning</a:t>
            </a:r>
          </a:p>
          <a:p>
            <a:r>
              <a:rPr lang="en-NZ" dirty="0" smtClean="0"/>
              <a:t>Ethnic cleavage, </a:t>
            </a:r>
            <a:r>
              <a:rPr lang="en-NZ" dirty="0" smtClean="0">
                <a:solidFill>
                  <a:srgbClr val="FFC000"/>
                </a:solidFill>
              </a:rPr>
              <a:t>clientage</a:t>
            </a:r>
            <a:r>
              <a:rPr lang="en-NZ" dirty="0" smtClean="0"/>
              <a:t> and </a:t>
            </a:r>
            <a:r>
              <a:rPr lang="en-NZ" dirty="0" err="1" smtClean="0"/>
              <a:t>transactionalisation</a:t>
            </a:r>
            <a:r>
              <a:rPr lang="en-NZ" dirty="0" smtClean="0"/>
              <a:t> of pacts</a:t>
            </a:r>
          </a:p>
          <a:p>
            <a:r>
              <a:rPr lang="en-NZ" dirty="0" smtClean="0"/>
              <a:t>Institutional </a:t>
            </a:r>
            <a:r>
              <a:rPr lang="en-NZ" dirty="0" smtClean="0">
                <a:solidFill>
                  <a:srgbClr val="FFC000"/>
                </a:solidFill>
              </a:rPr>
              <a:t>co-production, evasion and layering</a:t>
            </a:r>
            <a:endParaRPr lang="en-NZ" dirty="0">
              <a:solidFill>
                <a:srgbClr val="FFC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1554480"/>
            <a:ext cx="2315612" cy="1979466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Three Mid-level logics of post conflict institutional capability In Solomon Islands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64601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NZ" dirty="0" smtClean="0"/>
              <a:t>Dispersed constituencies, central political pacts</a:t>
            </a:r>
          </a:p>
          <a:p>
            <a:r>
              <a:rPr lang="en-NZ" dirty="0" smtClean="0">
                <a:solidFill>
                  <a:srgbClr val="FFC000"/>
                </a:solidFill>
              </a:rPr>
              <a:t>Weak party/ pact enrolment</a:t>
            </a:r>
            <a:r>
              <a:rPr lang="en-NZ" dirty="0" smtClean="0"/>
              <a:t>: dissolution of governments through  confidence votes</a:t>
            </a:r>
          </a:p>
          <a:p>
            <a:r>
              <a:rPr lang="en-NZ" dirty="0" smtClean="0"/>
              <a:t>Urban primacy, central and local rents</a:t>
            </a:r>
          </a:p>
          <a:p>
            <a:r>
              <a:rPr lang="en-NZ" dirty="0" smtClean="0">
                <a:solidFill>
                  <a:srgbClr val="FFC000"/>
                </a:solidFill>
              </a:rPr>
              <a:t>Weak modality reach</a:t>
            </a:r>
            <a:r>
              <a:rPr lang="en-NZ" dirty="0" smtClean="0"/>
              <a:t>: enormous problems in provisioning, and in expressing political agency through  government machineries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1554480"/>
            <a:ext cx="2315612" cy="3170664"/>
          </a:xfrm>
        </p:spPr>
        <p:txBody>
          <a:bodyPr>
            <a:normAutofit/>
          </a:bodyPr>
          <a:lstStyle/>
          <a:p>
            <a:r>
              <a:rPr lang="en-NZ" dirty="0" smtClean="0"/>
              <a:t>Political-Institutional capability  Logic 1: </a:t>
            </a:r>
            <a:br>
              <a:rPr lang="en-NZ" dirty="0" smtClean="0"/>
            </a:br>
            <a:r>
              <a:rPr lang="en-NZ" dirty="0"/>
              <a:t/>
            </a:r>
            <a:br>
              <a:rPr lang="en-NZ" dirty="0"/>
            </a:br>
            <a:r>
              <a:rPr lang="en-NZ" dirty="0" smtClean="0"/>
              <a:t>Geopolitics and The Primacy of Provisioning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085184"/>
            <a:ext cx="5472608" cy="133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2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419872" y="1772816"/>
            <a:ext cx="4224528" cy="3886200"/>
          </a:xfrm>
        </p:spPr>
        <p:txBody>
          <a:bodyPr/>
          <a:lstStyle/>
          <a:p>
            <a:r>
              <a:rPr lang="en-NZ" dirty="0" smtClean="0"/>
              <a:t>Problems of elite cohesion, </a:t>
            </a:r>
            <a:r>
              <a:rPr lang="en-NZ" dirty="0" smtClean="0">
                <a:solidFill>
                  <a:srgbClr val="FFC000"/>
                </a:solidFill>
              </a:rPr>
              <a:t>protection and concessionary provision</a:t>
            </a:r>
          </a:p>
          <a:p>
            <a:r>
              <a:rPr lang="en-NZ" dirty="0" smtClean="0"/>
              <a:t>Clientage, security and elite -provisioning</a:t>
            </a:r>
          </a:p>
          <a:p>
            <a:r>
              <a:rPr lang="en-NZ" dirty="0" smtClean="0"/>
              <a:t>Cash nexus transactions seeking </a:t>
            </a:r>
            <a:r>
              <a:rPr lang="en-NZ" dirty="0" err="1" smtClean="0">
                <a:solidFill>
                  <a:srgbClr val="FFC000"/>
                </a:solidFill>
              </a:rPr>
              <a:t>enrolement</a:t>
            </a:r>
            <a:r>
              <a:rPr lang="en-NZ" dirty="0" smtClean="0">
                <a:solidFill>
                  <a:srgbClr val="FFC000"/>
                </a:solidFill>
              </a:rPr>
              <a:t> </a:t>
            </a:r>
            <a:r>
              <a:rPr lang="en-NZ" dirty="0" smtClean="0"/>
              <a:t>across the ethnic divide</a:t>
            </a:r>
          </a:p>
          <a:p>
            <a:r>
              <a:rPr lang="en-NZ" dirty="0" smtClean="0"/>
              <a:t>The </a:t>
            </a:r>
            <a:r>
              <a:rPr lang="en-NZ" dirty="0" err="1" smtClean="0"/>
              <a:t>transactionalisation</a:t>
            </a:r>
            <a:r>
              <a:rPr lang="en-NZ" dirty="0" smtClean="0"/>
              <a:t> and monetisation of elite political economic pacts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0054" y="1772816"/>
            <a:ext cx="2819668" cy="2520280"/>
          </a:xfrm>
        </p:spPr>
        <p:txBody>
          <a:bodyPr>
            <a:normAutofit fontScale="90000"/>
          </a:bodyPr>
          <a:lstStyle/>
          <a:p>
            <a:r>
              <a:rPr lang="en-NZ" dirty="0"/>
              <a:t>Political-Institutional </a:t>
            </a:r>
            <a:r>
              <a:rPr lang="en-NZ" dirty="0" smtClean="0"/>
              <a:t>Capability Logic 2: </a:t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Ethnic cleavage and the transactional-</a:t>
            </a:r>
            <a:r>
              <a:rPr lang="en-NZ" dirty="0" err="1" smtClean="0"/>
              <a:t>isation</a:t>
            </a:r>
            <a:r>
              <a:rPr lang="en-NZ" dirty="0" smtClean="0"/>
              <a:t> of pacts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437112"/>
            <a:ext cx="2764187" cy="19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67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923928" y="649791"/>
            <a:ext cx="4224528" cy="3886200"/>
          </a:xfrm>
        </p:spPr>
        <p:txBody>
          <a:bodyPr/>
          <a:lstStyle/>
          <a:p>
            <a:r>
              <a:rPr lang="en-NZ" dirty="0" smtClean="0">
                <a:solidFill>
                  <a:srgbClr val="FFC000"/>
                </a:solidFill>
              </a:rPr>
              <a:t>Co-production</a:t>
            </a:r>
            <a:r>
              <a:rPr lang="en-NZ" dirty="0" smtClean="0"/>
              <a:t>: massive international presence in security, justice, health and education, public finance</a:t>
            </a:r>
          </a:p>
          <a:p>
            <a:r>
              <a:rPr lang="en-NZ" dirty="0" smtClean="0"/>
              <a:t>Political agency/ enrolment eroded in mainstream public provision and resourcing</a:t>
            </a:r>
          </a:p>
          <a:p>
            <a:r>
              <a:rPr lang="en-NZ" dirty="0" smtClean="0"/>
              <a:t>Channelling resources into modalities where they can be used to enrol political support: Constituency Development Funds</a:t>
            </a:r>
          </a:p>
          <a:p>
            <a:r>
              <a:rPr lang="en-NZ" dirty="0" smtClean="0"/>
              <a:t>Ongoing raiding of co-produced budgets for new layered capabilities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1414" y="764704"/>
            <a:ext cx="2315612" cy="2664296"/>
          </a:xfrm>
        </p:spPr>
        <p:txBody>
          <a:bodyPr>
            <a:normAutofit/>
          </a:bodyPr>
          <a:lstStyle/>
          <a:p>
            <a:r>
              <a:rPr lang="en-NZ" dirty="0" smtClean="0"/>
              <a:t>Political-Institutional capability  </a:t>
            </a:r>
            <a:r>
              <a:rPr lang="en-NZ" dirty="0"/>
              <a:t>Logic </a:t>
            </a:r>
            <a:r>
              <a:rPr lang="en-NZ" dirty="0" smtClean="0"/>
              <a:t>3: </a:t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Co-production and layering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30" y="4509120"/>
            <a:ext cx="3024336" cy="204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6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 smtClean="0"/>
              <a:t>Institutional outcomes are not set in stone by political economy (but retrospect will show that political economy contained many, many clues, especially as to </a:t>
            </a:r>
            <a:r>
              <a:rPr lang="en-NZ" dirty="0" smtClean="0">
                <a:solidFill>
                  <a:srgbClr val="FFC000"/>
                </a:solidFill>
              </a:rPr>
              <a:t>pre-disposing institutional capabilities</a:t>
            </a:r>
            <a:r>
              <a:rPr lang="en-NZ" dirty="0" smtClean="0"/>
              <a:t>)</a:t>
            </a:r>
          </a:p>
          <a:p>
            <a:r>
              <a:rPr lang="en-NZ" dirty="0" smtClean="0"/>
              <a:t>Outcomes emerge, intended and unintended, over time, and in a range of temporal relations of </a:t>
            </a:r>
            <a:r>
              <a:rPr lang="en-NZ" dirty="0" smtClean="0">
                <a:solidFill>
                  <a:srgbClr val="FFC000"/>
                </a:solidFill>
              </a:rPr>
              <a:t>capability reinforcement or corrosion, evasion and adaptation</a:t>
            </a:r>
          </a:p>
          <a:p>
            <a:r>
              <a:rPr lang="en-NZ" dirty="0" smtClean="0">
                <a:solidFill>
                  <a:srgbClr val="FFC000"/>
                </a:solidFill>
              </a:rPr>
              <a:t>Layering</a:t>
            </a:r>
            <a:r>
              <a:rPr lang="en-NZ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NZ" dirty="0" smtClean="0"/>
              <a:t>can and does produce surprising results over time: fragmentation, but also hybridity and </a:t>
            </a:r>
            <a:r>
              <a:rPr lang="en-NZ" dirty="0" smtClean="0">
                <a:solidFill>
                  <a:srgbClr val="FFC000"/>
                </a:solidFill>
              </a:rPr>
              <a:t>places for ‘multi-hat wearers’ and political actors  to hide, adapt , learn, reform</a:t>
            </a:r>
            <a:endParaRPr lang="en-NZ" dirty="0">
              <a:solidFill>
                <a:srgbClr val="FFC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554480"/>
            <a:ext cx="2459628" cy="1979466"/>
          </a:xfrm>
        </p:spPr>
        <p:txBody>
          <a:bodyPr>
            <a:normAutofit fontScale="90000"/>
          </a:bodyPr>
          <a:lstStyle/>
          <a:p>
            <a:r>
              <a:rPr lang="en-NZ" dirty="0" err="1" smtClean="0"/>
              <a:t>Superordinant</a:t>
            </a:r>
            <a:r>
              <a:rPr lang="en-NZ" dirty="0" smtClean="0"/>
              <a:t> structure vs intervention AGENCY?</a:t>
            </a:r>
            <a:br>
              <a:rPr lang="en-NZ" dirty="0" smtClean="0"/>
            </a:br>
            <a:r>
              <a:rPr lang="en-NZ" dirty="0"/>
              <a:t/>
            </a:r>
            <a:br>
              <a:rPr lang="en-NZ" dirty="0"/>
            </a:br>
            <a:r>
              <a:rPr lang="en-NZ" dirty="0" smtClean="0"/>
              <a:t>Novel </a:t>
            </a:r>
            <a:r>
              <a:rPr lang="en-NZ" dirty="0" err="1" smtClean="0"/>
              <a:t>structurations</a:t>
            </a:r>
            <a:r>
              <a:rPr lang="en-NZ" dirty="0" smtClean="0"/>
              <a:t> via Institutional layering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20795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3223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4980008"/>
          </a:xfrm>
        </p:spPr>
        <p:txBody>
          <a:bodyPr>
            <a:normAutofit/>
          </a:bodyPr>
          <a:lstStyle/>
          <a:p>
            <a:r>
              <a:rPr lang="en-NZ" dirty="0" smtClean="0"/>
              <a:t>The politics/ political economy that matters is antecedent to the pacting and its institutionalisation</a:t>
            </a:r>
          </a:p>
          <a:p>
            <a:r>
              <a:rPr lang="en-NZ" dirty="0" smtClean="0"/>
              <a:t>Macro/ deterministic focus on</a:t>
            </a:r>
          </a:p>
          <a:p>
            <a:pPr lvl="1"/>
            <a:r>
              <a:rPr lang="en-NZ" dirty="0" smtClean="0"/>
              <a:t>The nature of the (political) economy, the nature and scale of production, the kinds of rents available</a:t>
            </a:r>
          </a:p>
          <a:p>
            <a:pPr lvl="1"/>
            <a:r>
              <a:rPr lang="en-NZ" dirty="0" smtClean="0"/>
              <a:t>Macro focus on the nature of Political and economic  geography, scale, ethnic divisions, political and economic elites and their alliances</a:t>
            </a:r>
          </a:p>
          <a:p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1. Political economy as </a:t>
            </a:r>
            <a:r>
              <a:rPr lang="en-NZ" dirty="0" smtClean="0">
                <a:solidFill>
                  <a:srgbClr val="FFC000"/>
                </a:solidFill>
              </a:rPr>
              <a:t>antecedent</a:t>
            </a:r>
            <a:endParaRPr lang="en-N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97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 smtClean="0"/>
              <a:t>Whether the pacting and its institutionalisation can constitute a real rupture, a reforming moving, a change in the basic political settlement</a:t>
            </a:r>
          </a:p>
          <a:p>
            <a:pPr lvl="1"/>
            <a:r>
              <a:rPr lang="en-NZ" dirty="0" smtClean="0"/>
              <a:t>Classic Historical Institutional  analysis of critical juncture, path dependency, cycles of return</a:t>
            </a:r>
            <a:endParaRPr lang="en-NZ" dirty="0"/>
          </a:p>
          <a:p>
            <a:pPr lvl="1"/>
            <a:r>
              <a:rPr lang="en-NZ" dirty="0" smtClean="0"/>
              <a:t>New Institutional analyses of incentives, transactions, rational acting, open and restricted access orders</a:t>
            </a:r>
          </a:p>
          <a:p>
            <a:pPr lvl="1"/>
            <a:r>
              <a:rPr lang="en-NZ" dirty="0" err="1" smtClean="0"/>
              <a:t>Instrumentalised</a:t>
            </a:r>
            <a:r>
              <a:rPr lang="en-NZ" dirty="0" smtClean="0"/>
              <a:t> political approaches: social accountability, g7+ New Deal </a:t>
            </a:r>
            <a:r>
              <a:rPr lang="en-NZ" dirty="0" err="1" smtClean="0"/>
              <a:t>pactings</a:t>
            </a:r>
            <a:r>
              <a:rPr lang="en-NZ" dirty="0" smtClean="0"/>
              <a:t>, imagined sequencings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554480"/>
            <a:ext cx="2603644" cy="3530704"/>
          </a:xfrm>
        </p:spPr>
        <p:txBody>
          <a:bodyPr>
            <a:normAutofit/>
          </a:bodyPr>
          <a:lstStyle/>
          <a:p>
            <a:r>
              <a:rPr lang="en-NZ" dirty="0" smtClean="0"/>
              <a:t>2. Institutional change and how it happens </a:t>
            </a:r>
            <a:r>
              <a:rPr lang="en-NZ" dirty="0" smtClean="0">
                <a:solidFill>
                  <a:srgbClr val="FFC000"/>
                </a:solidFill>
              </a:rPr>
              <a:t>Subsequent </a:t>
            </a:r>
            <a:r>
              <a:rPr lang="en-NZ" dirty="0" smtClean="0"/>
              <a:t>to intervention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11770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84784"/>
            <a:ext cx="8229600" cy="5112568"/>
          </a:xfrm>
        </p:spPr>
        <p:txBody>
          <a:bodyPr>
            <a:normAutofit/>
          </a:bodyPr>
          <a:lstStyle/>
          <a:p>
            <a:r>
              <a:rPr lang="en-NZ" dirty="0" smtClean="0"/>
              <a:t>Analytic framings that can work across different levels of scale and temporal framings</a:t>
            </a:r>
          </a:p>
          <a:p>
            <a:pPr lvl="1"/>
            <a:r>
              <a:rPr lang="en-NZ" dirty="0" smtClean="0"/>
              <a:t>up to and down from political economy  and its timeframes</a:t>
            </a:r>
          </a:p>
          <a:p>
            <a:pPr lvl="1"/>
            <a:r>
              <a:rPr lang="en-NZ" dirty="0" smtClean="0"/>
              <a:t>down into everyday institutional/ modality arrangements and their transformational outcomes in intervention timeframes, and from there back up into political economy </a:t>
            </a:r>
          </a:p>
          <a:p>
            <a:r>
              <a:rPr lang="en-NZ" dirty="0" smtClean="0"/>
              <a:t>Mid level logics, placed in locations, that combine political economy and institutional processes</a:t>
            </a:r>
          </a:p>
          <a:p>
            <a:r>
              <a:rPr lang="en-NZ" dirty="0" smtClean="0"/>
              <a:t>Empirical and other engagement with programmes on the ground, especially in post conflict subnational governance/ justice</a:t>
            </a:r>
          </a:p>
          <a:p>
            <a:endParaRPr lang="en-NZ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88640"/>
            <a:ext cx="2073348" cy="3345306"/>
          </a:xfrm>
        </p:spPr>
        <p:txBody>
          <a:bodyPr/>
          <a:lstStyle/>
          <a:p>
            <a:r>
              <a:rPr lang="en-NZ" dirty="0" smtClean="0"/>
              <a:t>Our analysis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2564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NZ" dirty="0" smtClean="0"/>
              <a:t>Normative/ Instrumental</a:t>
            </a:r>
          </a:p>
          <a:p>
            <a:r>
              <a:rPr lang="en-NZ" dirty="0" smtClean="0"/>
              <a:t>Critical</a:t>
            </a:r>
          </a:p>
          <a:p>
            <a:r>
              <a:rPr lang="en-NZ" dirty="0" smtClean="0"/>
              <a:t>Positive</a:t>
            </a:r>
          </a:p>
          <a:p>
            <a:endParaRPr lang="en-NZ" dirty="0"/>
          </a:p>
          <a:p>
            <a:r>
              <a:rPr lang="en-NZ" dirty="0" smtClean="0"/>
              <a:t>ESID: </a:t>
            </a:r>
            <a:r>
              <a:rPr lang="en-NZ" dirty="0" smtClean="0">
                <a:solidFill>
                  <a:srgbClr val="FFC000"/>
                </a:solidFill>
              </a:rPr>
              <a:t>‘What kind of politics can help secure inclusive development, and how can these be promoted</a:t>
            </a:r>
            <a:r>
              <a:rPr lang="en-NZ" dirty="0" smtClean="0"/>
              <a:t>?</a:t>
            </a:r>
          </a:p>
          <a:p>
            <a:r>
              <a:rPr lang="en-NZ" dirty="0" smtClean="0"/>
              <a:t>‘…an ‘</a:t>
            </a:r>
            <a:r>
              <a:rPr lang="en-NZ" dirty="0" smtClean="0">
                <a:solidFill>
                  <a:srgbClr val="FFC000"/>
                </a:solidFill>
              </a:rPr>
              <a:t>adapted political settlements </a:t>
            </a:r>
            <a:r>
              <a:rPr lang="en-NZ" dirty="0" smtClean="0"/>
              <a:t>‘ approach that draws in important insights from the broader realms of political theory, and particularly from </a:t>
            </a:r>
            <a:r>
              <a:rPr lang="en-NZ" dirty="0" smtClean="0">
                <a:solidFill>
                  <a:srgbClr val="FFC000"/>
                </a:solidFill>
              </a:rPr>
              <a:t>more critical approaches</a:t>
            </a:r>
            <a:r>
              <a:rPr lang="en-NZ" dirty="0" smtClean="0"/>
              <a:t>’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554480"/>
            <a:ext cx="2531636" cy="1979466"/>
          </a:xfrm>
        </p:spPr>
        <p:txBody>
          <a:bodyPr>
            <a:normAutofit/>
          </a:bodyPr>
          <a:lstStyle/>
          <a:p>
            <a:r>
              <a:rPr lang="en-NZ" dirty="0" smtClean="0"/>
              <a:t>Tensions in political and institutional analysis of post conflict arrangements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96822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 smtClean="0"/>
              <a:t>Whether the </a:t>
            </a:r>
            <a:r>
              <a:rPr lang="en-NZ" dirty="0" smtClean="0"/>
              <a:t>political settlement/ </a:t>
            </a:r>
            <a:r>
              <a:rPr lang="en-NZ" dirty="0" smtClean="0"/>
              <a:t>economy that matters is structurally </a:t>
            </a:r>
            <a:r>
              <a:rPr lang="en-NZ" dirty="0" smtClean="0">
                <a:solidFill>
                  <a:srgbClr val="FFC000"/>
                </a:solidFill>
              </a:rPr>
              <a:t>antecedent and super-</a:t>
            </a:r>
            <a:r>
              <a:rPr lang="en-NZ" dirty="0" err="1" smtClean="0">
                <a:solidFill>
                  <a:srgbClr val="FFC000"/>
                </a:solidFill>
              </a:rPr>
              <a:t>ordinant</a:t>
            </a:r>
            <a:r>
              <a:rPr lang="en-NZ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NZ" dirty="0" smtClean="0"/>
              <a:t>to the pacting and its institutionalisation</a:t>
            </a:r>
          </a:p>
          <a:p>
            <a:r>
              <a:rPr lang="en-NZ" dirty="0" smtClean="0"/>
              <a:t>Or whether the pacting and its institutionalisation can constitute a real rupture, and generate </a:t>
            </a:r>
            <a:r>
              <a:rPr lang="en-NZ" dirty="0" smtClean="0">
                <a:solidFill>
                  <a:srgbClr val="FFC000"/>
                </a:solidFill>
              </a:rPr>
              <a:t>subsequent, predictable </a:t>
            </a:r>
            <a:r>
              <a:rPr lang="en-NZ" dirty="0" smtClean="0"/>
              <a:t>change in the basic political settlement via incentivised agency</a:t>
            </a:r>
          </a:p>
          <a:p>
            <a:pPr lvl="1"/>
            <a:r>
              <a:rPr lang="en-NZ" dirty="0" smtClean="0"/>
              <a:t>Temporal questions, but also related to </a:t>
            </a:r>
            <a:r>
              <a:rPr lang="en-NZ" dirty="0" smtClean="0"/>
              <a:t>scale, agency </a:t>
            </a:r>
            <a:r>
              <a:rPr lang="en-NZ" dirty="0" smtClean="0"/>
              <a:t>and limits of impact (layering) </a:t>
            </a:r>
          </a:p>
          <a:p>
            <a:pPr lvl="1"/>
            <a:r>
              <a:rPr lang="en-NZ" dirty="0" smtClean="0"/>
              <a:t>The </a:t>
            </a:r>
            <a:r>
              <a:rPr lang="en-NZ" dirty="0" smtClean="0"/>
              <a:t>wider question </a:t>
            </a:r>
            <a:r>
              <a:rPr lang="en-NZ" dirty="0"/>
              <a:t>of whether </a:t>
            </a:r>
            <a:r>
              <a:rPr lang="en-NZ" dirty="0" err="1"/>
              <a:t>instrumentalisation</a:t>
            </a:r>
            <a:r>
              <a:rPr lang="en-NZ" dirty="0"/>
              <a:t> is possible</a:t>
            </a:r>
          </a:p>
          <a:p>
            <a:pPr lvl="1"/>
            <a:r>
              <a:rPr lang="en-NZ" dirty="0" smtClean="0"/>
              <a:t>ESID (and us) wanting to work across these tensions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Basic cleavages in analysis: </a:t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Political economy and Institutional approaches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60833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NZ" dirty="0" smtClean="0">
                <a:solidFill>
                  <a:srgbClr val="FFC000"/>
                </a:solidFill>
              </a:rPr>
              <a:t>Khan</a:t>
            </a:r>
            <a:r>
              <a:rPr lang="en-NZ" dirty="0" smtClean="0"/>
              <a:t>: elites and rents; institutional formality and informality</a:t>
            </a:r>
          </a:p>
          <a:p>
            <a:r>
              <a:rPr lang="en-NZ" dirty="0" smtClean="0">
                <a:solidFill>
                  <a:srgbClr val="FFC000"/>
                </a:solidFill>
              </a:rPr>
              <a:t>Slater</a:t>
            </a:r>
            <a:r>
              <a:rPr lang="en-NZ" dirty="0" smtClean="0"/>
              <a:t>: ‘infrastructural grasp’ of elites, and the basic nature of the pact (protection and provisioning), stable vs fragmented outcomes</a:t>
            </a:r>
          </a:p>
          <a:p>
            <a:r>
              <a:rPr lang="en-NZ" dirty="0" smtClean="0">
                <a:solidFill>
                  <a:srgbClr val="FFC000"/>
                </a:solidFill>
              </a:rPr>
              <a:t>Hickey</a:t>
            </a:r>
            <a:r>
              <a:rPr lang="en-NZ" dirty="0" smtClean="0"/>
              <a:t>: political settlement </a:t>
            </a:r>
            <a:r>
              <a:rPr lang="en-NZ" dirty="0" smtClean="0">
                <a:solidFill>
                  <a:srgbClr val="FFC000"/>
                </a:solidFill>
              </a:rPr>
              <a:t>and</a:t>
            </a:r>
            <a:r>
              <a:rPr lang="en-NZ" dirty="0" smtClean="0"/>
              <a:t> open access orders, located within </a:t>
            </a:r>
            <a:r>
              <a:rPr lang="en-NZ" dirty="0" smtClean="0">
                <a:solidFill>
                  <a:srgbClr val="FFC000"/>
                </a:solidFill>
              </a:rPr>
              <a:t>wider critical accounts</a:t>
            </a:r>
            <a:r>
              <a:rPr lang="en-NZ" dirty="0" smtClean="0"/>
              <a:t>  of hegemony, political economy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Combining political economy and institutional perspectives in positive/ critical analysis?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1368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77157692"/>
              </p:ext>
            </p:extLst>
          </p:nvPr>
        </p:nvGraphicFramePr>
        <p:xfrm>
          <a:off x="1763688" y="1700808"/>
          <a:ext cx="770485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404664"/>
            <a:ext cx="2531636" cy="3129282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MID-level </a:t>
            </a:r>
            <a:r>
              <a:rPr lang="en-NZ" dirty="0" smtClean="0"/>
              <a:t>Political-Institutional </a:t>
            </a:r>
            <a:r>
              <a:rPr lang="en-NZ" dirty="0" smtClean="0"/>
              <a:t>capabilities </a:t>
            </a:r>
            <a:r>
              <a:rPr lang="en-NZ" dirty="0" smtClean="0"/>
              <a:t>analysis </a:t>
            </a:r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r>
              <a:rPr lang="en-NZ" cap="none" dirty="0" smtClean="0"/>
              <a:t>Basic structuration meets </a:t>
            </a:r>
            <a:r>
              <a:rPr lang="en-NZ" cap="none" dirty="0" smtClean="0"/>
              <a:t>NI: Capabilities </a:t>
            </a:r>
            <a:r>
              <a:rPr lang="en-NZ" cap="none" dirty="0" smtClean="0"/>
              <a:t>(‘grasp and reach</a:t>
            </a:r>
            <a:r>
              <a:rPr lang="en-NZ" cap="none" dirty="0"/>
              <a:t>’) </a:t>
            </a:r>
            <a:r>
              <a:rPr lang="en-NZ" cap="none" dirty="0" smtClean="0"/>
              <a:t>and agency</a:t>
            </a:r>
            <a:r>
              <a:rPr lang="en-NZ" cap="none" dirty="0"/>
              <a:t/>
            </a:r>
            <a:br>
              <a:rPr lang="en-NZ" cap="none" dirty="0"/>
            </a:br>
            <a:r>
              <a:rPr lang="en-NZ" cap="none" dirty="0" err="1" smtClean="0"/>
              <a:t>Pacting</a:t>
            </a:r>
            <a:r>
              <a:rPr lang="en-NZ" cap="none" dirty="0" smtClean="0"/>
              <a:t> context: protection </a:t>
            </a:r>
            <a:r>
              <a:rPr lang="en-NZ" cap="none" dirty="0"/>
              <a:t>and </a:t>
            </a:r>
            <a:r>
              <a:rPr lang="en-NZ" cap="none" dirty="0" smtClean="0"/>
              <a:t>provisioning</a:t>
            </a:r>
            <a:r>
              <a:rPr lang="en-NZ" cap="none" dirty="0" smtClean="0"/>
              <a:t/>
            </a:r>
            <a:br>
              <a:rPr lang="en-NZ" cap="none" dirty="0" smtClean="0"/>
            </a:br>
            <a:r>
              <a:rPr lang="en-NZ" cap="none" dirty="0" smtClean="0"/>
              <a:t>(Critical</a:t>
            </a:r>
            <a:r>
              <a:rPr lang="en-NZ" cap="none" dirty="0" smtClean="0"/>
              <a:t>) political </a:t>
            </a:r>
            <a:r>
              <a:rPr lang="en-NZ" cap="none" dirty="0" smtClean="0"/>
              <a:t>settlement/ economic </a:t>
            </a:r>
            <a:r>
              <a:rPr lang="en-NZ" cap="none" dirty="0" smtClean="0"/>
              <a:t>context </a:t>
            </a:r>
            <a:br>
              <a:rPr lang="en-NZ" cap="none" dirty="0" smtClean="0"/>
            </a:br>
            <a:r>
              <a:rPr lang="en-NZ" cap="none" dirty="0" smtClean="0"/>
              <a:t/>
            </a:r>
            <a:br>
              <a:rPr lang="en-NZ" cap="none" dirty="0" smtClean="0"/>
            </a:br>
            <a:r>
              <a:rPr lang="en-NZ" cap="none" dirty="0" smtClean="0"/>
              <a:t/>
            </a:r>
            <a:br>
              <a:rPr lang="en-NZ" cap="none" dirty="0" smtClean="0"/>
            </a:br>
            <a:r>
              <a:rPr lang="en-NZ" cap="none" dirty="0"/>
              <a:t/>
            </a:r>
            <a:br>
              <a:rPr lang="en-NZ" cap="none" dirty="0"/>
            </a:br>
            <a:r>
              <a:rPr lang="en-NZ" cap="none" dirty="0" smtClean="0"/>
              <a:t/>
            </a:r>
            <a:br>
              <a:rPr lang="en-NZ" cap="none" dirty="0" smtClean="0"/>
            </a:br>
            <a:r>
              <a:rPr lang="en-NZ" cap="none" dirty="0"/>
              <a:t/>
            </a:r>
            <a:br>
              <a:rPr lang="en-NZ" cap="none" dirty="0"/>
            </a:br>
            <a:r>
              <a:rPr lang="en-NZ" cap="none" dirty="0" smtClean="0"/>
              <a:t/>
            </a:r>
            <a:br>
              <a:rPr lang="en-NZ" cap="none" dirty="0" smtClean="0"/>
            </a:br>
            <a:endParaRPr lang="en-NZ" cap="none" dirty="0"/>
          </a:p>
        </p:txBody>
      </p:sp>
    </p:spTree>
    <p:extLst>
      <p:ext uri="{BB962C8B-B14F-4D97-AF65-F5344CB8AC3E}">
        <p14:creationId xmlns:p14="http://schemas.microsoft.com/office/powerpoint/2010/main" val="1514025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Z" dirty="0" smtClean="0"/>
              <a:t>A 25 year retrospect of a decentralisation / local development programme: ‘Seila’</a:t>
            </a:r>
          </a:p>
          <a:p>
            <a:r>
              <a:rPr lang="en-NZ" dirty="0" smtClean="0"/>
              <a:t>‘Poverty reduction and environmental protection through good governance’</a:t>
            </a:r>
          </a:p>
          <a:p>
            <a:r>
              <a:rPr lang="en-NZ" dirty="0" smtClean="0"/>
              <a:t>How the program’s modalities were </a:t>
            </a:r>
            <a:r>
              <a:rPr lang="en-NZ" dirty="0" smtClean="0">
                <a:solidFill>
                  <a:srgbClr val="FFC000"/>
                </a:solidFill>
              </a:rPr>
              <a:t>translated</a:t>
            </a:r>
            <a:r>
              <a:rPr lang="en-NZ" dirty="0" smtClean="0"/>
              <a:t> into Cambodian </a:t>
            </a:r>
            <a:r>
              <a:rPr lang="en-NZ" dirty="0" smtClean="0"/>
              <a:t>contexts</a:t>
            </a:r>
          </a:p>
          <a:p>
            <a:r>
              <a:rPr lang="en-NZ" dirty="0"/>
              <a:t>How the programme was </a:t>
            </a:r>
            <a:r>
              <a:rPr lang="en-NZ" dirty="0">
                <a:solidFill>
                  <a:srgbClr val="FFC000"/>
                </a:solidFill>
              </a:rPr>
              <a:t>co-opted, adapted and imitated</a:t>
            </a:r>
            <a:r>
              <a:rPr lang="en-NZ" dirty="0"/>
              <a:t> by enrolled political actors trying to settle politics</a:t>
            </a:r>
          </a:p>
          <a:p>
            <a:r>
              <a:rPr lang="en-NZ" dirty="0" smtClean="0">
                <a:solidFill>
                  <a:srgbClr val="FFC000"/>
                </a:solidFill>
              </a:rPr>
              <a:t>Protection </a:t>
            </a:r>
            <a:r>
              <a:rPr lang="en-NZ" dirty="0">
                <a:solidFill>
                  <a:srgbClr val="FFC000"/>
                </a:solidFill>
              </a:rPr>
              <a:t>and </a:t>
            </a:r>
            <a:r>
              <a:rPr lang="en-NZ" dirty="0" smtClean="0">
                <a:solidFill>
                  <a:srgbClr val="FFC000"/>
                </a:solidFill>
              </a:rPr>
              <a:t>provisioning contexts; </a:t>
            </a:r>
            <a:r>
              <a:rPr lang="en-NZ" dirty="0" smtClean="0"/>
              <a:t>Comparative grasp </a:t>
            </a:r>
            <a:r>
              <a:rPr lang="en-NZ" dirty="0"/>
              <a:t>and reach of modalities and </a:t>
            </a:r>
            <a:r>
              <a:rPr lang="en-NZ" dirty="0" smtClean="0"/>
              <a:t>resources</a:t>
            </a:r>
          </a:p>
          <a:p>
            <a:r>
              <a:rPr lang="en-NZ" dirty="0" smtClean="0"/>
              <a:t>How </a:t>
            </a:r>
            <a:r>
              <a:rPr lang="en-NZ" dirty="0" smtClean="0">
                <a:solidFill>
                  <a:srgbClr val="FFC000"/>
                </a:solidFill>
              </a:rPr>
              <a:t>‘multi-hat wearing</a:t>
            </a:r>
            <a:r>
              <a:rPr lang="en-NZ" dirty="0" smtClean="0"/>
              <a:t>’ actors (local and international) were enrolled by neoliberal contracting modalities and wider assemblages</a:t>
            </a:r>
          </a:p>
          <a:p>
            <a:r>
              <a:rPr lang="en-NZ" dirty="0" smtClean="0"/>
              <a:t>Longer </a:t>
            </a:r>
            <a:r>
              <a:rPr lang="en-NZ" dirty="0" smtClean="0"/>
              <a:t>term </a:t>
            </a:r>
            <a:r>
              <a:rPr lang="en-NZ" dirty="0" smtClean="0">
                <a:solidFill>
                  <a:srgbClr val="FFC000"/>
                </a:solidFill>
              </a:rPr>
              <a:t>institutional layering </a:t>
            </a:r>
            <a:r>
              <a:rPr lang="en-NZ" dirty="0" smtClean="0"/>
              <a:t>issues: something which tried to coordinate but ended up </a:t>
            </a:r>
            <a:r>
              <a:rPr lang="en-NZ" dirty="0" smtClean="0">
                <a:solidFill>
                  <a:srgbClr val="FFC000"/>
                </a:solidFill>
              </a:rPr>
              <a:t>layering/ evading</a:t>
            </a:r>
            <a:endParaRPr lang="en-NZ" dirty="0">
              <a:solidFill>
                <a:srgbClr val="FFC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Winning the Peace in </a:t>
            </a:r>
            <a:r>
              <a:rPr lang="en-NZ" dirty="0" smtClean="0"/>
              <a:t>Cambodia:</a:t>
            </a:r>
            <a:br>
              <a:rPr lang="en-NZ" dirty="0" smtClean="0"/>
            </a:br>
            <a:r>
              <a:rPr lang="en-NZ" dirty="0" smtClean="0"/>
              <a:t>MIDLEVEL </a:t>
            </a:r>
            <a:r>
              <a:rPr lang="en-NZ" dirty="0" smtClean="0"/>
              <a:t>Logics of Translation, Evasion, layering, Hybridity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38889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8425720" cy="460851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620688"/>
            <a:ext cx="2073348" cy="1568630"/>
          </a:xfrm>
        </p:spPr>
        <p:txBody>
          <a:bodyPr/>
          <a:lstStyle/>
          <a:p>
            <a:r>
              <a:rPr lang="en-NZ" dirty="0" smtClean="0"/>
              <a:t>Not your typical nation state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52308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92896"/>
            <a:ext cx="8496944" cy="351567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484784"/>
            <a:ext cx="2073348" cy="899346"/>
          </a:xfrm>
        </p:spPr>
        <p:txBody>
          <a:bodyPr/>
          <a:lstStyle/>
          <a:p>
            <a:r>
              <a:rPr lang="en-NZ" dirty="0" err="1" smtClean="0"/>
              <a:t>Segmentary</a:t>
            </a:r>
            <a:r>
              <a:rPr lang="en-NZ" dirty="0" smtClean="0"/>
              <a:t> societies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3578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836712"/>
            <a:ext cx="3066493" cy="839688"/>
          </a:xfrm>
        </p:spPr>
        <p:txBody>
          <a:bodyPr/>
          <a:lstStyle/>
          <a:p>
            <a:r>
              <a:rPr lang="en-NZ" dirty="0" smtClean="0"/>
              <a:t>The </a:t>
            </a:r>
            <a:r>
              <a:rPr lang="en-NZ" dirty="0" err="1" smtClean="0"/>
              <a:t>solomons</a:t>
            </a:r>
            <a:r>
              <a:rPr lang="en-NZ" dirty="0" smtClean="0"/>
              <a:t> in conflict </a:t>
            </a:r>
            <a:endParaRPr lang="en-NZ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21398"/>
            <a:ext cx="2952328" cy="1923626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77700"/>
            <a:ext cx="2790223" cy="2092667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30524"/>
            <a:ext cx="2857500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777700"/>
            <a:ext cx="2323976" cy="21031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777700"/>
            <a:ext cx="1691580" cy="210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1488"/>
      </p:ext>
    </p:extLst>
  </p:cSld>
  <p:clrMapOvr>
    <a:masterClrMapping/>
  </p:clrMapOvr>
</p:sld>
</file>

<file path=ppt/theme/theme1.xml><?xml version="1.0" encoding="utf-8"?>
<a:theme xmlns:a="http://schemas.openxmlformats.org/drawingml/2006/main" name="Tradesh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378</TotalTime>
  <Words>877</Words>
  <Application>Microsoft Office PowerPoint</Application>
  <PresentationFormat>On-screen Show (4:3)</PresentationFormat>
  <Paragraphs>76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Tradeshow</vt:lpstr>
      <vt:lpstr>Conflict, Politics, institutions</vt:lpstr>
      <vt:lpstr>Tensions in political and institutional analysis of post conflict arrangements</vt:lpstr>
      <vt:lpstr>Basic cleavages in analysis:   Political economy and Institutional approaches</vt:lpstr>
      <vt:lpstr>Combining political economy and institutional perspectives in positive/ critical analysis?</vt:lpstr>
      <vt:lpstr>MID-level Political-Institutional capabilities analysis   Basic structuration meets NI: Capabilities (‘grasp and reach’) and agency Pacting context: protection and provisioning (Critical) political settlement/ economic context        </vt:lpstr>
      <vt:lpstr>Winning the Peace in Cambodia: MIDLEVEL Logics of Translation, Evasion, layering, Hybridity</vt:lpstr>
      <vt:lpstr>Not your typical nation state</vt:lpstr>
      <vt:lpstr>Segmentary societies</vt:lpstr>
      <vt:lpstr>The solomons in conflict </vt:lpstr>
      <vt:lpstr>Intervention: RAMSI</vt:lpstr>
      <vt:lpstr>Three Mid-level logics of post conflict institutional capability In Solomon Islands</vt:lpstr>
      <vt:lpstr>Political-Institutional capability  Logic 1:   Geopolitics and The Primacy of Provisioning</vt:lpstr>
      <vt:lpstr>Political-Institutional Capability Logic 2:   Ethnic cleavage and the transactional-isation of pacts</vt:lpstr>
      <vt:lpstr>Political-Institutional capability  Logic 3:   Co-production and layering</vt:lpstr>
      <vt:lpstr>Superordinant structure vs intervention AGENCY?  Novel structurations via Institutional layering</vt:lpstr>
      <vt:lpstr>PowerPoint Presentation</vt:lpstr>
      <vt:lpstr>1. Political economy as antecedent</vt:lpstr>
      <vt:lpstr>2. Institutional change and how it happens Subsequent to intervention</vt:lpstr>
      <vt:lpstr>Our analysis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crada96p</dc:creator>
  <cp:lastModifiedBy>Samuel Hickey</cp:lastModifiedBy>
  <cp:revision>28</cp:revision>
  <dcterms:created xsi:type="dcterms:W3CDTF">2014-05-06T22:05:22Z</dcterms:created>
  <dcterms:modified xsi:type="dcterms:W3CDTF">2014-05-14T14:55:15Z</dcterms:modified>
</cp:coreProperties>
</file>